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96" r:id="rId4"/>
    <p:sldId id="265" r:id="rId5"/>
    <p:sldId id="266" r:id="rId6"/>
    <p:sldId id="267" r:id="rId7"/>
    <p:sldId id="268" r:id="rId8"/>
    <p:sldId id="269" r:id="rId9"/>
    <p:sldId id="287" r:id="rId10"/>
    <p:sldId id="270" r:id="rId11"/>
    <p:sldId id="288" r:id="rId12"/>
    <p:sldId id="271" r:id="rId13"/>
    <p:sldId id="290" r:id="rId14"/>
    <p:sldId id="272" r:id="rId15"/>
    <p:sldId id="291" r:id="rId16"/>
    <p:sldId id="273" r:id="rId17"/>
    <p:sldId id="292" r:id="rId18"/>
    <p:sldId id="274" r:id="rId19"/>
    <p:sldId id="293" r:id="rId20"/>
    <p:sldId id="275" r:id="rId21"/>
    <p:sldId id="278" r:id="rId22"/>
    <p:sldId id="276" r:id="rId23"/>
    <p:sldId id="277" r:id="rId24"/>
    <p:sldId id="294" r:id="rId25"/>
    <p:sldId id="279" r:id="rId26"/>
    <p:sldId id="280" r:id="rId27"/>
    <p:sldId id="295" r:id="rId28"/>
    <p:sldId id="281" r:id="rId29"/>
    <p:sldId id="282" r:id="rId30"/>
    <p:sldId id="283" r:id="rId31"/>
    <p:sldId id="284" r:id="rId32"/>
    <p:sldId id="285"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7" d="100"/>
          <a:sy n="87" d="100"/>
        </p:scale>
        <p:origin x="19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BDB40107-1C5E-4FD2-B515-EE1F77B797EB}" type="datetimeFigureOut">
              <a:rPr lang="en-US"/>
              <a:pPr>
                <a:defRPr/>
              </a:pPr>
              <a:t>5/3/2019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38F9C93C-5EA5-48E1-83C7-EFA27EDD775D}" type="slidenum">
              <a:rPr lang="en-US"/>
              <a:pPr>
                <a:defRPr/>
              </a:pPr>
              <a:t>‹#›</a:t>
            </a:fld>
            <a:endParaRPr lang="en-US"/>
          </a:p>
        </p:txBody>
      </p:sp>
    </p:spTree>
    <p:extLst>
      <p:ext uri="{BB962C8B-B14F-4D97-AF65-F5344CB8AC3E}">
        <p14:creationId xmlns:p14="http://schemas.microsoft.com/office/powerpoint/2010/main" val="2904535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2FD290C8-E999-4962-AF7A-A9B8DFB1D131}" type="datetimeFigureOut">
              <a:rPr lang="en-US"/>
              <a:pPr>
                <a:defRPr/>
              </a:pPr>
              <a:t>5/3/2019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EE03CA3-4DE2-4124-AC29-BA2F4A560A53}" type="slidenum">
              <a:rPr lang="en-US"/>
              <a:pPr>
                <a:defRPr/>
              </a:pPr>
              <a:t>‹#›</a:t>
            </a:fld>
            <a:endParaRPr lang="en-US"/>
          </a:p>
        </p:txBody>
      </p:sp>
    </p:spTree>
    <p:extLst>
      <p:ext uri="{BB962C8B-B14F-4D97-AF65-F5344CB8AC3E}">
        <p14:creationId xmlns:p14="http://schemas.microsoft.com/office/powerpoint/2010/main" val="248268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5D01EC1-9AAA-4497-91D9-8585E3369B4E}" type="datetimeFigureOut">
              <a:rPr lang="en-US"/>
              <a:pPr>
                <a:defRPr/>
              </a:pPr>
              <a:t>5/3/2019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7F8A527-A7F3-4584-8979-ACB263003A37}" type="slidenum">
              <a:rPr lang="en-US"/>
              <a:pPr>
                <a:defRPr/>
              </a:pPr>
              <a:t>‹#›</a:t>
            </a:fld>
            <a:endParaRPr lang="en-US"/>
          </a:p>
        </p:txBody>
      </p:sp>
    </p:spTree>
    <p:extLst>
      <p:ext uri="{BB962C8B-B14F-4D97-AF65-F5344CB8AC3E}">
        <p14:creationId xmlns:p14="http://schemas.microsoft.com/office/powerpoint/2010/main" val="227840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0001CFF-CB8D-401B-BB1A-EBD201FC28ED}" type="datetimeFigureOut">
              <a:rPr lang="en-US"/>
              <a:pPr>
                <a:defRPr/>
              </a:pPr>
              <a:t>5/3/2019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2E2C423-1A80-410E-8B7F-2960149DC6F6}" type="slidenum">
              <a:rPr lang="en-US"/>
              <a:pPr>
                <a:defRPr/>
              </a:pPr>
              <a:t>‹#›</a:t>
            </a:fld>
            <a:endParaRPr lang="en-US"/>
          </a:p>
        </p:txBody>
      </p:sp>
    </p:spTree>
    <p:extLst>
      <p:ext uri="{BB962C8B-B14F-4D97-AF65-F5344CB8AC3E}">
        <p14:creationId xmlns:p14="http://schemas.microsoft.com/office/powerpoint/2010/main" val="45115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C0976C3-E55D-4D0C-8246-D37EAC771862}" type="datetimeFigureOut">
              <a:rPr lang="en-US"/>
              <a:pPr>
                <a:defRPr/>
              </a:pPr>
              <a:t>5/3/2019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3782DA2-EA6D-4F87-AF78-A70761C4F4B4}" type="slidenum">
              <a:rPr lang="en-US"/>
              <a:pPr>
                <a:defRPr/>
              </a:pPr>
              <a:t>‹#›</a:t>
            </a:fld>
            <a:endParaRPr lang="en-US"/>
          </a:p>
        </p:txBody>
      </p:sp>
    </p:spTree>
    <p:extLst>
      <p:ext uri="{BB962C8B-B14F-4D97-AF65-F5344CB8AC3E}">
        <p14:creationId xmlns:p14="http://schemas.microsoft.com/office/powerpoint/2010/main" val="1625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710B239-D4CD-4C88-9D01-DBE0F79CC5FC}" type="datetimeFigureOut">
              <a:rPr lang="en-US"/>
              <a:pPr>
                <a:defRPr/>
              </a:pPr>
              <a:t>5/3/2019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E17EE2-38EC-452C-BFF8-F649776C1383}" type="slidenum">
              <a:rPr lang="en-US"/>
              <a:pPr>
                <a:defRPr/>
              </a:pPr>
              <a:t>‹#›</a:t>
            </a:fld>
            <a:endParaRPr lang="en-US"/>
          </a:p>
        </p:txBody>
      </p:sp>
    </p:spTree>
    <p:extLst>
      <p:ext uri="{BB962C8B-B14F-4D97-AF65-F5344CB8AC3E}">
        <p14:creationId xmlns:p14="http://schemas.microsoft.com/office/powerpoint/2010/main" val="407994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4D885D87-2B02-44D2-B00A-E5D99E7B6B14}" type="datetimeFigureOut">
              <a:rPr lang="en-US"/>
              <a:pPr>
                <a:defRPr/>
              </a:pPr>
              <a:t>5/3/2019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A7A26CB-5EFD-4F4B-8F07-CD40CCDE49D3}" type="slidenum">
              <a:rPr lang="en-US"/>
              <a:pPr>
                <a:defRPr/>
              </a:pPr>
              <a:t>‹#›</a:t>
            </a:fld>
            <a:endParaRPr lang="en-US"/>
          </a:p>
        </p:txBody>
      </p:sp>
    </p:spTree>
    <p:extLst>
      <p:ext uri="{BB962C8B-B14F-4D97-AF65-F5344CB8AC3E}">
        <p14:creationId xmlns:p14="http://schemas.microsoft.com/office/powerpoint/2010/main" val="130923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A72945BA-8715-46B1-AAF3-3B2B3B1D3869}" type="datetimeFigureOut">
              <a:rPr lang="en-US"/>
              <a:pPr>
                <a:defRPr/>
              </a:pPr>
              <a:t>5/3/2019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F39864B-1FFB-45DC-8EA9-DC47F8F3401A}" type="slidenum">
              <a:rPr lang="en-US"/>
              <a:pPr>
                <a:defRPr/>
              </a:pPr>
              <a:t>‹#›</a:t>
            </a:fld>
            <a:endParaRPr lang="en-US"/>
          </a:p>
        </p:txBody>
      </p:sp>
    </p:spTree>
    <p:extLst>
      <p:ext uri="{BB962C8B-B14F-4D97-AF65-F5344CB8AC3E}">
        <p14:creationId xmlns:p14="http://schemas.microsoft.com/office/powerpoint/2010/main" val="424433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9FB6A21D-CA61-4FAF-A39C-A5BDC1A27FCB}" type="datetimeFigureOut">
              <a:rPr lang="en-US"/>
              <a:pPr>
                <a:defRPr/>
              </a:pPr>
              <a:t>5/3/2019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BDCB84F-25F3-470A-9F84-30DFBB93E0CD}" type="slidenum">
              <a:rPr lang="en-US"/>
              <a:pPr>
                <a:defRPr/>
              </a:pPr>
              <a:t>‹#›</a:t>
            </a:fld>
            <a:endParaRPr lang="en-US"/>
          </a:p>
        </p:txBody>
      </p:sp>
    </p:spTree>
    <p:extLst>
      <p:ext uri="{BB962C8B-B14F-4D97-AF65-F5344CB8AC3E}">
        <p14:creationId xmlns:p14="http://schemas.microsoft.com/office/powerpoint/2010/main" val="312346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8A635B0-4623-4A31-9265-7C81FBEF5655}" type="datetimeFigureOut">
              <a:rPr lang="en-US"/>
              <a:pPr>
                <a:defRPr/>
              </a:pPr>
              <a:t>5/3/2019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B765489-BBD3-4C9E-AE6A-C49598AFDB69}" type="slidenum">
              <a:rPr lang="en-US"/>
              <a:pPr>
                <a:defRPr/>
              </a:pPr>
              <a:t>‹#›</a:t>
            </a:fld>
            <a:endParaRPr lang="en-US"/>
          </a:p>
        </p:txBody>
      </p:sp>
    </p:spTree>
    <p:extLst>
      <p:ext uri="{BB962C8B-B14F-4D97-AF65-F5344CB8AC3E}">
        <p14:creationId xmlns:p14="http://schemas.microsoft.com/office/powerpoint/2010/main" val="297257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878B9063-1F69-42C9-99A5-5AF938E92ECB}" type="datetimeFigureOut">
              <a:rPr lang="en-US"/>
              <a:pPr>
                <a:defRPr/>
              </a:pPr>
              <a:t>5/3/2019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FCC96FB-3CC8-4432-B361-C36C9A0DBC51}" type="slidenum">
              <a:rPr lang="en-US"/>
              <a:pPr>
                <a:defRPr/>
              </a:pPr>
              <a:t>‹#›</a:t>
            </a:fld>
            <a:endParaRPr lang="en-US"/>
          </a:p>
        </p:txBody>
      </p:sp>
    </p:spTree>
    <p:extLst>
      <p:ext uri="{BB962C8B-B14F-4D97-AF65-F5344CB8AC3E}">
        <p14:creationId xmlns:p14="http://schemas.microsoft.com/office/powerpoint/2010/main" val="37203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F2545552-72CF-4ECB-BFE3-42EF5F265B76}" type="datetimeFigureOut">
              <a:rPr lang="en-US"/>
              <a:pPr>
                <a:defRPr/>
              </a:pPr>
              <a:t>5/3/2019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D7A2A51-FFAE-4EF2-A5C2-7D2F7A2B3389}" type="slidenum">
              <a:rPr lang="en-US"/>
              <a:pPr>
                <a:defRPr/>
              </a:pPr>
              <a:t>‹#›</a:t>
            </a:fld>
            <a:endParaRPr lang="en-US"/>
          </a:p>
        </p:txBody>
      </p:sp>
    </p:spTree>
    <p:extLst>
      <p:ext uri="{BB962C8B-B14F-4D97-AF65-F5344CB8AC3E}">
        <p14:creationId xmlns:p14="http://schemas.microsoft.com/office/powerpoint/2010/main" val="239007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C49396BE-A767-4073-988A-1DD2D64A2D11}" type="datetimeFigureOut">
              <a:rPr lang="en-US"/>
              <a:pPr>
                <a:defRPr/>
              </a:pPr>
              <a:t>5/3/2019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9BE912CC-3F7B-4D42-A50B-147667F5646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55"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229600" cy="1828800"/>
          </a:xfrm>
        </p:spPr>
        <p:txBody>
          <a:bodyPr/>
          <a:lstStyle/>
          <a:p>
            <a:pPr eaLnBrk="1" fontAlgn="auto" hangingPunct="1">
              <a:spcAft>
                <a:spcPts val="0"/>
              </a:spcAft>
              <a:defRPr/>
            </a:pPr>
            <a:r>
              <a:rPr lang="en-US" dirty="0"/>
              <a:t>fire extinguisher training</a:t>
            </a:r>
          </a:p>
        </p:txBody>
      </p:sp>
      <p:sp>
        <p:nvSpPr>
          <p:cNvPr id="3075" name="Subtitle 2"/>
          <p:cNvSpPr>
            <a:spLocks noGrp="1"/>
          </p:cNvSpPr>
          <p:nvPr>
            <p:ph type="subTitle" idx="1"/>
          </p:nvPr>
        </p:nvSpPr>
        <p:spPr>
          <a:xfrm>
            <a:off x="1371600" y="2743200"/>
            <a:ext cx="6400800" cy="1219200"/>
          </a:xfrm>
        </p:spPr>
        <p:txBody>
          <a:bodyPr/>
          <a:lstStyle/>
          <a:p>
            <a:pPr eaLnBrk="1" hangingPunct="1"/>
            <a:endParaRPr lang="en-US" altLang="en-US" dirty="0"/>
          </a:p>
        </p:txBody>
      </p:sp>
      <p:sp>
        <p:nvSpPr>
          <p:cNvPr id="3076" name="TextBox 3"/>
          <p:cNvSpPr txBox="1">
            <a:spLocks noChangeArrowheads="1"/>
          </p:cNvSpPr>
          <p:nvPr/>
        </p:nvSpPr>
        <p:spPr bwMode="auto">
          <a:xfrm>
            <a:off x="2063858" y="5362545"/>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dirty="0">
                <a:latin typeface="Book Antiqua" pitchFamily="18" charset="0"/>
              </a:rPr>
              <a:t>Presented by: Hanover Area Fire &amp; Rescue</a:t>
            </a:r>
          </a:p>
        </p:txBody>
      </p:sp>
      <p:pic>
        <p:nvPicPr>
          <p:cNvPr id="6" name="Picture 5">
            <a:extLst>
              <a:ext uri="{FF2B5EF4-FFF2-40B4-BE49-F238E27FC236}">
                <a16:creationId xmlns:a16="http://schemas.microsoft.com/office/drawing/2014/main" id="{2F3C9758-84CF-45E3-A34E-97C18CBF5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952" y="4876800"/>
            <a:ext cx="1217398" cy="1371600"/>
          </a:xfrm>
          <a:prstGeom prst="rect">
            <a:avLst/>
          </a:prstGeom>
        </p:spPr>
      </p:pic>
      <p:pic>
        <p:nvPicPr>
          <p:cNvPr id="8" name="Picture 7">
            <a:extLst>
              <a:ext uri="{FF2B5EF4-FFF2-40B4-BE49-F238E27FC236}">
                <a16:creationId xmlns:a16="http://schemas.microsoft.com/office/drawing/2014/main" id="{CC10AC7A-B65A-4554-8B80-E8BA0A5BA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789" y="4913523"/>
            <a:ext cx="1298154" cy="12981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Class B</a:t>
            </a:r>
          </a:p>
        </p:txBody>
      </p:sp>
      <p:sp>
        <p:nvSpPr>
          <p:cNvPr id="12291" name="Content Placeholder 2"/>
          <p:cNvSpPr>
            <a:spLocks noGrp="1"/>
          </p:cNvSpPr>
          <p:nvPr>
            <p:ph idx="1"/>
          </p:nvPr>
        </p:nvSpPr>
        <p:spPr>
          <a:xfrm>
            <a:off x="457200" y="1600200"/>
            <a:ext cx="8229600" cy="2895600"/>
          </a:xfrm>
        </p:spPr>
        <p:txBody>
          <a:bodyPr/>
          <a:lstStyle/>
          <a:p>
            <a:pPr algn="ctr" eaLnBrk="1" hangingPunct="1">
              <a:buFont typeface="Wingdings 2" pitchFamily="18" charset="2"/>
              <a:buNone/>
            </a:pPr>
            <a:r>
              <a:rPr lang="en-US" altLang="en-US"/>
              <a:t>Class “B” extinguishers should be used on fires involving flammable liquids, such as gasoline or oil. The numerical rating for this class of fire extinguisher states the approximate number of square feet of flammable liquid fire that a non-expert user can expect to extinguish.</a:t>
            </a:r>
          </a:p>
          <a:p>
            <a:pPr algn="ctr" eaLnBrk="1" hangingPunct="1"/>
            <a:endParaRPr lang="en-US" altLang="en-US"/>
          </a:p>
        </p:txBody>
      </p:sp>
      <p:pic>
        <p:nvPicPr>
          <p:cNvPr id="122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648200"/>
            <a:ext cx="1524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B Squ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6813" y="4724400"/>
            <a:ext cx="1516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Class B</a:t>
            </a:r>
          </a:p>
        </p:txBody>
      </p:sp>
      <p:pic>
        <p:nvPicPr>
          <p:cNvPr id="46083" name="Picture 3"/>
          <p:cNvPicPr>
            <a:picLocks noChangeAspect="1" noChangeArrowheads="1"/>
          </p:cNvPicPr>
          <p:nvPr/>
        </p:nvPicPr>
        <p:blipFill>
          <a:blip r:embed="rId2" cstate="print"/>
          <a:srcRect/>
          <a:stretch>
            <a:fillRect/>
          </a:stretch>
        </p:blipFill>
        <p:spPr bwMode="auto">
          <a:xfrm>
            <a:off x="2667000" y="1447800"/>
            <a:ext cx="3887771" cy="4953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Class C</a:t>
            </a:r>
          </a:p>
        </p:txBody>
      </p:sp>
      <p:sp>
        <p:nvSpPr>
          <p:cNvPr id="14339" name="Content Placeholder 2"/>
          <p:cNvSpPr>
            <a:spLocks noGrp="1"/>
          </p:cNvSpPr>
          <p:nvPr>
            <p:ph idx="1"/>
          </p:nvPr>
        </p:nvSpPr>
        <p:spPr>
          <a:xfrm>
            <a:off x="457200" y="1600200"/>
            <a:ext cx="8229600" cy="2514600"/>
          </a:xfrm>
        </p:spPr>
        <p:txBody>
          <a:bodyPr/>
          <a:lstStyle/>
          <a:p>
            <a:pPr algn="ctr" eaLnBrk="1" hangingPunct="1">
              <a:buFont typeface="Wingdings 2" pitchFamily="18" charset="2"/>
              <a:buNone/>
            </a:pPr>
            <a:r>
              <a:rPr lang="en-US" altLang="en-US"/>
              <a:t>	Class “C” extinguishers are suitable for use on electrically energized fires. This class of fire extinguisher does not have a numerical rating. The presence of the letter “C” indicates that the extinguishing agent is non-conductive.</a:t>
            </a:r>
          </a:p>
          <a:p>
            <a:pPr eaLnBrk="1" hangingPunct="1"/>
            <a:endParaRPr lang="en-US" altLang="en-US"/>
          </a:p>
        </p:txBody>
      </p:sp>
      <p:pic>
        <p:nvPicPr>
          <p:cNvPr id="143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419600"/>
            <a:ext cx="1524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419600"/>
            <a:ext cx="15954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Class C</a:t>
            </a:r>
          </a:p>
        </p:txBody>
      </p:sp>
      <p:pic>
        <p:nvPicPr>
          <p:cNvPr id="47106" name="Picture 2"/>
          <p:cNvPicPr>
            <a:picLocks noChangeAspect="1" noChangeArrowheads="1"/>
          </p:cNvPicPr>
          <p:nvPr/>
        </p:nvPicPr>
        <p:blipFill>
          <a:blip r:embed="rId2" cstate="print"/>
          <a:srcRect/>
          <a:stretch>
            <a:fillRect/>
          </a:stretch>
        </p:blipFill>
        <p:spPr bwMode="auto">
          <a:xfrm>
            <a:off x="2743200" y="1447800"/>
            <a:ext cx="3851660" cy="490699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Class D</a:t>
            </a:r>
          </a:p>
        </p:txBody>
      </p:sp>
      <p:sp>
        <p:nvSpPr>
          <p:cNvPr id="16387" name="Content Placeholder 2"/>
          <p:cNvSpPr>
            <a:spLocks noGrp="1"/>
          </p:cNvSpPr>
          <p:nvPr>
            <p:ph idx="1"/>
          </p:nvPr>
        </p:nvSpPr>
        <p:spPr>
          <a:xfrm>
            <a:off x="457200" y="1600200"/>
            <a:ext cx="8229600" cy="3276600"/>
          </a:xfrm>
        </p:spPr>
        <p:txBody>
          <a:bodyPr/>
          <a:lstStyle/>
          <a:p>
            <a:pPr algn="ctr" eaLnBrk="1" hangingPunct="1">
              <a:buFont typeface="Wingdings 2" pitchFamily="18" charset="2"/>
              <a:buNone/>
            </a:pPr>
            <a:r>
              <a:rPr lang="en-US" altLang="en-US"/>
              <a:t>	Class “D” extinguishers are designed for use on flammable metal fires and are often specific for the type of metal in question. There is no picture designator for Class D extinguishers. These extinguishers generally have no rating nor are they given a multi-purpose rating for use on other type fires.</a:t>
            </a:r>
          </a:p>
          <a:p>
            <a:pPr eaLnBrk="1" hangingPunct="1"/>
            <a:endParaRPr lang="en-US" altLang="en-US"/>
          </a:p>
        </p:txBody>
      </p:sp>
      <p:pic>
        <p:nvPicPr>
          <p:cNvPr id="16388" name="Picture 2" descr="D 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800600"/>
            <a:ext cx="15811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Class D</a:t>
            </a:r>
          </a:p>
        </p:txBody>
      </p:sp>
      <p:pic>
        <p:nvPicPr>
          <p:cNvPr id="48130" name="Picture 2"/>
          <p:cNvPicPr>
            <a:picLocks noChangeAspect="1" noChangeArrowheads="1"/>
          </p:cNvPicPr>
          <p:nvPr/>
        </p:nvPicPr>
        <p:blipFill>
          <a:blip r:embed="rId2" cstate="print"/>
          <a:srcRect/>
          <a:stretch>
            <a:fillRect/>
          </a:stretch>
        </p:blipFill>
        <p:spPr bwMode="auto">
          <a:xfrm>
            <a:off x="3200400" y="1295400"/>
            <a:ext cx="2683545" cy="51720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Class K</a:t>
            </a:r>
          </a:p>
        </p:txBody>
      </p:sp>
      <p:sp>
        <p:nvSpPr>
          <p:cNvPr id="18435" name="Content Placeholder 2"/>
          <p:cNvSpPr>
            <a:spLocks noGrp="1"/>
          </p:cNvSpPr>
          <p:nvPr>
            <p:ph idx="1"/>
          </p:nvPr>
        </p:nvSpPr>
        <p:spPr>
          <a:xfrm>
            <a:off x="457200" y="1600200"/>
            <a:ext cx="8229600" cy="2362200"/>
          </a:xfrm>
        </p:spPr>
        <p:txBody>
          <a:bodyPr/>
          <a:lstStyle/>
          <a:p>
            <a:pPr algn="ctr" eaLnBrk="1" hangingPunct="1">
              <a:buFont typeface="Wingdings 2" pitchFamily="18" charset="2"/>
              <a:buNone/>
            </a:pPr>
            <a:r>
              <a:rPr lang="en-US" altLang="en-US"/>
              <a:t>	Class 'K' extinguishers are specifically designed to supplement fire suppression systems in kitchens. These extinguishers are designed for cooking oil, fat, and grease fires.</a:t>
            </a:r>
          </a:p>
          <a:p>
            <a:pPr eaLnBrk="1" hangingPunct="1"/>
            <a:endParaRPr lang="en-US" altLang="en-US"/>
          </a:p>
        </p:txBody>
      </p:sp>
      <p:pic>
        <p:nvPicPr>
          <p:cNvPr id="184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132263"/>
            <a:ext cx="18288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Oval 3"/>
          <p:cNvSpPr>
            <a:spLocks noChangeArrowheads="1"/>
          </p:cNvSpPr>
          <p:nvPr/>
        </p:nvSpPr>
        <p:spPr bwMode="auto">
          <a:xfrm>
            <a:off x="5334000" y="4191000"/>
            <a:ext cx="2244725" cy="182880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p>
            <a:pPr>
              <a:spcAft>
                <a:spcPts val="1000"/>
              </a:spcAft>
              <a:defRPr/>
            </a:pPr>
            <a:r>
              <a:rPr lang="en-US" sz="4800"/>
              <a:t>  </a:t>
            </a:r>
            <a:r>
              <a:rPr lang="en-US" sz="7200"/>
              <a:t>K</a:t>
            </a:r>
          </a:p>
          <a:p>
            <a:pP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cstate="print"/>
          <a:srcRect/>
          <a:stretch>
            <a:fillRect/>
          </a:stretch>
        </p:blipFill>
        <p:spPr bwMode="auto">
          <a:xfrm>
            <a:off x="2819400" y="1600200"/>
            <a:ext cx="3533775" cy="4439706"/>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pPr eaLnBrk="1" fontAlgn="auto" hangingPunct="1">
              <a:spcAft>
                <a:spcPts val="0"/>
              </a:spcAft>
              <a:defRPr/>
            </a:pPr>
            <a:r>
              <a:rPr lang="en-US" dirty="0"/>
              <a:t>Class K</a:t>
            </a:r>
          </a:p>
        </p:txBody>
      </p:sp>
      <p:sp>
        <p:nvSpPr>
          <p:cNvPr id="9" name="Rectangle 8"/>
          <p:cNvSpPr/>
          <p:nvPr/>
        </p:nvSpPr>
        <p:spPr>
          <a:xfrm>
            <a:off x="2895600" y="5562600"/>
            <a:ext cx="762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895600" y="5562600"/>
            <a:ext cx="76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Multi-Class Ratings</a:t>
            </a:r>
          </a:p>
        </p:txBody>
      </p:sp>
      <p:sp>
        <p:nvSpPr>
          <p:cNvPr id="20483" name="Content Placeholder 2"/>
          <p:cNvSpPr>
            <a:spLocks noGrp="1"/>
          </p:cNvSpPr>
          <p:nvPr>
            <p:ph idx="1"/>
          </p:nvPr>
        </p:nvSpPr>
        <p:spPr>
          <a:xfrm>
            <a:off x="457200" y="1600200"/>
            <a:ext cx="8229600" cy="2514600"/>
          </a:xfrm>
        </p:spPr>
        <p:txBody>
          <a:bodyPr/>
          <a:lstStyle/>
          <a:p>
            <a:pPr algn="ctr" eaLnBrk="1" hangingPunct="1">
              <a:buFont typeface="Wingdings 2" pitchFamily="18" charset="2"/>
              <a:buNone/>
            </a:pPr>
            <a:r>
              <a:rPr lang="en-US" altLang="en-US"/>
              <a:t>	Many Extinguishers available today can be used on different types of fires and will be labeled with more than one designator, e.g. A-B, B-C, and A-B-C. If you have multi-use extinguishers be sure they are properly labeled.</a:t>
            </a:r>
          </a:p>
          <a:p>
            <a:pPr eaLnBrk="1" hangingPunct="1">
              <a:buFont typeface="Wingdings 2" pitchFamily="18" charset="2"/>
              <a:buNone/>
            </a:pPr>
            <a:endParaRPr lang="en-US" altLang="en-US"/>
          </a:p>
        </p:txBody>
      </p:sp>
      <p:pic>
        <p:nvPicPr>
          <p:cNvPr id="204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648200"/>
            <a:ext cx="114776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648200"/>
            <a:ext cx="1143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648200"/>
            <a:ext cx="1143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descr="A Triang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4724400"/>
            <a:ext cx="10382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descr="B Squa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3288" y="4724400"/>
            <a:ext cx="10937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C Circ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1850" y="4724400"/>
            <a:ext cx="101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Multi-Class Ratings</a:t>
            </a:r>
          </a:p>
        </p:txBody>
      </p:sp>
      <p:pic>
        <p:nvPicPr>
          <p:cNvPr id="50178" name="Picture 2" descr="G:\PTFD info\PE ABC &amp; CO2(2).JPG"/>
          <p:cNvPicPr>
            <a:picLocks noChangeAspect="1" noChangeArrowheads="1"/>
          </p:cNvPicPr>
          <p:nvPr/>
        </p:nvPicPr>
        <p:blipFill>
          <a:blip r:embed="rId2" cstate="print"/>
          <a:srcRect/>
          <a:stretch>
            <a:fillRect/>
          </a:stretch>
        </p:blipFill>
        <p:spPr bwMode="auto">
          <a:xfrm>
            <a:off x="2743200" y="1524000"/>
            <a:ext cx="3805674" cy="461146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pPr eaLnBrk="1" fontAlgn="auto" hangingPunct="1">
              <a:spcAft>
                <a:spcPts val="0"/>
              </a:spcAft>
              <a:defRPr/>
            </a:pPr>
            <a:r>
              <a:rPr lang="en-US" dirty="0"/>
              <a:t>Objectives</a:t>
            </a:r>
          </a:p>
        </p:txBody>
      </p:sp>
      <p:sp>
        <p:nvSpPr>
          <p:cNvPr id="3" name="Content Placeholder 2"/>
          <p:cNvSpPr>
            <a:spLocks noGrp="1"/>
          </p:cNvSpPr>
          <p:nvPr>
            <p:ph idx="1"/>
          </p:nvPr>
        </p:nvSpPr>
        <p:spPr>
          <a:xfrm>
            <a:off x="533400" y="2590800"/>
            <a:ext cx="8229600" cy="2438400"/>
          </a:xfrm>
        </p:spPr>
        <p:txBody>
          <a:bodyPr>
            <a:normAutofit/>
          </a:bodyPr>
          <a:lstStyle/>
          <a:p>
            <a:pPr marL="651510" indent="-514350" eaLnBrk="1" fontAlgn="auto" hangingPunct="1">
              <a:spcAft>
                <a:spcPts val="0"/>
              </a:spcAft>
              <a:buClr>
                <a:schemeClr val="tx1">
                  <a:shade val="95000"/>
                </a:schemeClr>
              </a:buClr>
              <a:buFont typeface="Arial" pitchFamily="34" charset="0"/>
              <a:buChar char="•"/>
              <a:defRPr/>
            </a:pPr>
            <a:r>
              <a:rPr lang="en-US" dirty="0"/>
              <a:t>Learn and understand the procedures to follow if there is a fire.</a:t>
            </a:r>
          </a:p>
          <a:p>
            <a:pPr marL="651510" indent="-514350" eaLnBrk="1" fontAlgn="auto" hangingPunct="1">
              <a:spcAft>
                <a:spcPts val="0"/>
              </a:spcAft>
              <a:buClr>
                <a:schemeClr val="tx1">
                  <a:shade val="95000"/>
                </a:schemeClr>
              </a:buClr>
              <a:buFont typeface="Arial" pitchFamily="34" charset="0"/>
              <a:buChar char="•"/>
              <a:defRPr/>
            </a:pPr>
            <a:r>
              <a:rPr lang="en-US" dirty="0"/>
              <a:t>Learn and understand how to use a fire extinguisher.</a:t>
            </a:r>
          </a:p>
          <a:p>
            <a:pPr marL="548640" indent="-411480" eaLnBrk="1" fontAlgn="auto" hangingPunct="1">
              <a:spcAft>
                <a:spcPts val="0"/>
              </a:spcAft>
              <a:buClr>
                <a:schemeClr val="tx1">
                  <a:shade val="95000"/>
                </a:schemeClr>
              </a:buClr>
              <a:buFont typeface="Wingdings 2" pitchFamily="18" charset="2"/>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pPr eaLnBrk="1" fontAlgn="auto" hangingPunct="1">
              <a:spcAft>
                <a:spcPts val="0"/>
              </a:spcAft>
              <a:defRPr/>
            </a:pPr>
            <a:r>
              <a:rPr lang="en-US" dirty="0"/>
              <a:t>Fire Extinguisher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Remember :</a:t>
            </a:r>
          </a:p>
        </p:txBody>
      </p:sp>
      <p:sp>
        <p:nvSpPr>
          <p:cNvPr id="23555" name="Content Placeholder 2"/>
          <p:cNvSpPr>
            <a:spLocks noGrp="1"/>
          </p:cNvSpPr>
          <p:nvPr>
            <p:ph idx="1"/>
          </p:nvPr>
        </p:nvSpPr>
        <p:spPr/>
        <p:txBody>
          <a:bodyPr/>
          <a:lstStyle/>
          <a:p>
            <a:pPr eaLnBrk="1" hangingPunct="1"/>
            <a:r>
              <a:rPr lang="en-US" altLang="en-US"/>
              <a:t>Keep your back to an exit</a:t>
            </a:r>
          </a:p>
          <a:p>
            <a:pPr eaLnBrk="1" hangingPunct="1"/>
            <a:r>
              <a:rPr lang="en-US" altLang="en-US"/>
              <a:t>Test your extinguisher before approaching</a:t>
            </a:r>
          </a:p>
          <a:p>
            <a:pPr eaLnBrk="1" hangingPunct="1"/>
            <a:r>
              <a:rPr lang="en-US" altLang="en-US"/>
              <a:t>Begin dispensing (6’) six to (8’) eight feet away from the fire. </a:t>
            </a:r>
          </a:p>
          <a:p>
            <a:pPr eaLnBrk="1" hangingPunct="1"/>
            <a:r>
              <a:rPr lang="en-US" altLang="en-US"/>
              <a:t>Follow the four step PASS procedure. </a:t>
            </a:r>
          </a:p>
          <a:p>
            <a:pPr eaLnBrk="1" hangingPunct="1"/>
            <a:r>
              <a:rPr lang="en-US" altLang="en-US"/>
              <a:t>If the fire does not go out leave the area immediately.</a:t>
            </a:r>
          </a:p>
          <a:p>
            <a:pPr eaLnBrk="1" hangingPunct="1"/>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What is the PASS Procedure?</a:t>
            </a:r>
          </a:p>
        </p:txBody>
      </p:sp>
      <p:sp>
        <p:nvSpPr>
          <p:cNvPr id="24579" name="Content Placeholder 2"/>
          <p:cNvSpPr>
            <a:spLocks noGrp="1"/>
          </p:cNvSpPr>
          <p:nvPr>
            <p:ph idx="1"/>
          </p:nvPr>
        </p:nvSpPr>
        <p:spPr/>
        <p:txBody>
          <a:bodyPr/>
          <a:lstStyle/>
          <a:p>
            <a:pPr eaLnBrk="1" hangingPunct="1">
              <a:buFont typeface="Wingdings 2" pitchFamily="18" charset="2"/>
              <a:buNone/>
            </a:pPr>
            <a:endParaRPr lang="en-US" altLang="en-US"/>
          </a:p>
          <a:p>
            <a:pPr eaLnBrk="1" hangingPunct="1">
              <a:buFont typeface="Wingdings 2" pitchFamily="18" charset="2"/>
              <a:buNone/>
            </a:pPr>
            <a:endParaRPr lang="en-US" altLang="en-US"/>
          </a:p>
          <a:p>
            <a:pPr eaLnBrk="1" hangingPunct="1">
              <a:buFont typeface="Wingdings 2" pitchFamily="18" charset="2"/>
              <a:buNone/>
            </a:pPr>
            <a:endParaRPr lang="en-US" altLang="en-US"/>
          </a:p>
          <a:p>
            <a:pPr eaLnBrk="1" hangingPunct="1">
              <a:buFont typeface="Wingdings 2" pitchFamily="18" charset="2"/>
              <a:buNone/>
            </a:pPr>
            <a:r>
              <a:rPr lang="en-US" altLang="en-US"/>
              <a:t>PASS is an acronym used to make it easier for you to remember how to use a fire extinguisher.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eaLnBrk="1" fontAlgn="auto" hangingPunct="1">
              <a:spcAft>
                <a:spcPts val="0"/>
              </a:spcAft>
              <a:defRPr/>
            </a:pPr>
            <a:r>
              <a:rPr lang="en-US" dirty="0"/>
              <a:t>(P) Pull the Pin</a:t>
            </a:r>
          </a:p>
        </p:txBody>
      </p:sp>
      <p:sp>
        <p:nvSpPr>
          <p:cNvPr id="25603" name="Content Placeholder 2"/>
          <p:cNvSpPr>
            <a:spLocks noGrp="1"/>
          </p:cNvSpPr>
          <p:nvPr>
            <p:ph idx="1"/>
          </p:nvPr>
        </p:nvSpPr>
        <p:spPr>
          <a:xfrm>
            <a:off x="457200" y="2209800"/>
            <a:ext cx="8229600" cy="2438400"/>
          </a:xfrm>
        </p:spPr>
        <p:txBody>
          <a:bodyPr/>
          <a:lstStyle/>
          <a:p>
            <a:pPr eaLnBrk="1" hangingPunct="1"/>
            <a:r>
              <a:rPr lang="en-US" altLang="en-US"/>
              <a:t>This unlocks the operating lever and allows you to discharge the extinguisher</a:t>
            </a:r>
          </a:p>
          <a:p>
            <a:pPr eaLnBrk="1" hangingPunct="1"/>
            <a:r>
              <a:rPr lang="en-US" altLang="en-US"/>
              <a:t>Some extinguishers have other seals or tamper indicators that need to be removed before you can pull the pin.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 Pull the Pin</a:t>
            </a:r>
          </a:p>
        </p:txBody>
      </p:sp>
      <p:pic>
        <p:nvPicPr>
          <p:cNvPr id="51202" name="Picture 2" descr="G:\PTFD info\PE Handle Photo Front.JPG"/>
          <p:cNvPicPr>
            <a:picLocks noChangeAspect="1" noChangeArrowheads="1"/>
          </p:cNvPicPr>
          <p:nvPr/>
        </p:nvPicPr>
        <p:blipFill>
          <a:blip r:embed="rId2" cstate="print"/>
          <a:srcRect/>
          <a:stretch>
            <a:fillRect/>
          </a:stretch>
        </p:blipFill>
        <p:spPr bwMode="auto">
          <a:xfrm>
            <a:off x="2819400" y="1600200"/>
            <a:ext cx="3486150" cy="4648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pPr eaLnBrk="1" fontAlgn="auto" hangingPunct="1">
              <a:spcAft>
                <a:spcPts val="0"/>
              </a:spcAft>
              <a:defRPr/>
            </a:pPr>
            <a:r>
              <a:rPr lang="en-US" dirty="0"/>
              <a:t>(A) Aim Low</a:t>
            </a:r>
          </a:p>
        </p:txBody>
      </p:sp>
      <p:sp>
        <p:nvSpPr>
          <p:cNvPr id="27651" name="Content Placeholder 2"/>
          <p:cNvSpPr>
            <a:spLocks noGrp="1"/>
          </p:cNvSpPr>
          <p:nvPr>
            <p:ph idx="1"/>
          </p:nvPr>
        </p:nvSpPr>
        <p:spPr>
          <a:xfrm>
            <a:off x="457200" y="2667000"/>
            <a:ext cx="8229600" cy="2286000"/>
          </a:xfrm>
        </p:spPr>
        <p:txBody>
          <a:bodyPr/>
          <a:lstStyle/>
          <a:p>
            <a:pPr eaLnBrk="1" hangingPunct="1"/>
            <a:r>
              <a:rPr lang="en-US" altLang="en-US"/>
              <a:t>Point the extinguisher nozzle or hose at the base of the fire.</a:t>
            </a:r>
          </a:p>
          <a:p>
            <a:pPr eaLnBrk="1" hangingPunct="1"/>
            <a:r>
              <a:rPr lang="en-US" altLang="en-US"/>
              <a:t>Aim at the lowest level of the orange / red portion of the flame. Not at the smoke.</a:t>
            </a:r>
          </a:p>
          <a:p>
            <a:pPr eaLnBrk="1" hangingPunct="1"/>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pPr eaLnBrk="1" fontAlgn="auto" hangingPunct="1">
              <a:spcAft>
                <a:spcPts val="0"/>
              </a:spcAft>
              <a:defRPr/>
            </a:pPr>
            <a:r>
              <a:rPr lang="en-US" dirty="0"/>
              <a:t>(S) Squeeze the Handle</a:t>
            </a:r>
          </a:p>
        </p:txBody>
      </p:sp>
      <p:sp>
        <p:nvSpPr>
          <p:cNvPr id="28675" name="Content Placeholder 2"/>
          <p:cNvSpPr>
            <a:spLocks noGrp="1"/>
          </p:cNvSpPr>
          <p:nvPr>
            <p:ph idx="1"/>
          </p:nvPr>
        </p:nvSpPr>
        <p:spPr>
          <a:xfrm>
            <a:off x="457200" y="2971800"/>
            <a:ext cx="8229600" cy="1981200"/>
          </a:xfrm>
        </p:spPr>
        <p:txBody>
          <a:bodyPr/>
          <a:lstStyle/>
          <a:p>
            <a:pPr eaLnBrk="1" hangingPunct="1"/>
            <a:r>
              <a:rPr lang="en-US" altLang="en-US"/>
              <a:t>This discharges the extinguishing agent.</a:t>
            </a:r>
          </a:p>
          <a:p>
            <a:pPr eaLnBrk="1" hangingPunct="1"/>
            <a:r>
              <a:rPr lang="en-US" altLang="en-US"/>
              <a:t>Be sure to depress the lever fully</a:t>
            </a:r>
          </a:p>
          <a:p>
            <a:pPr eaLnBrk="1" hangingPunct="1"/>
            <a:r>
              <a:rPr lang="en-US" altLang="en-US"/>
              <a:t>Releasing the handle will stop the discharge</a:t>
            </a:r>
          </a:p>
          <a:p>
            <a:pPr eaLnBrk="1" hangingPunct="1">
              <a:buFont typeface="Wingdings 2" pitchFamily="18" charset="2"/>
              <a:buNone/>
            </a:pP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(S) Squeeze the Handle</a:t>
            </a:r>
          </a:p>
        </p:txBody>
      </p:sp>
      <p:pic>
        <p:nvPicPr>
          <p:cNvPr id="52227" name="Picture 3"/>
          <p:cNvPicPr>
            <a:picLocks noChangeAspect="1" noChangeArrowheads="1"/>
          </p:cNvPicPr>
          <p:nvPr/>
        </p:nvPicPr>
        <p:blipFill>
          <a:blip r:embed="rId2" cstate="print"/>
          <a:srcRect/>
          <a:stretch>
            <a:fillRect/>
          </a:stretch>
        </p:blipFill>
        <p:spPr bwMode="auto">
          <a:xfrm>
            <a:off x="2362200" y="1828800"/>
            <a:ext cx="4770854" cy="44005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(S) Sweep Side to Side</a:t>
            </a:r>
          </a:p>
        </p:txBody>
      </p:sp>
      <p:sp>
        <p:nvSpPr>
          <p:cNvPr id="30723" name="Content Placeholder 2"/>
          <p:cNvSpPr>
            <a:spLocks noGrp="1"/>
          </p:cNvSpPr>
          <p:nvPr>
            <p:ph idx="1"/>
          </p:nvPr>
        </p:nvSpPr>
        <p:spPr>
          <a:xfrm>
            <a:off x="457200" y="2667000"/>
            <a:ext cx="8229600" cy="3641725"/>
          </a:xfrm>
        </p:spPr>
        <p:txBody>
          <a:bodyPr/>
          <a:lstStyle/>
          <a:p>
            <a:pPr eaLnBrk="1" hangingPunct="1"/>
            <a:r>
              <a:rPr lang="en-US" altLang="en-US"/>
              <a:t>Moving carefully towards the fire, keep the extinguisher aimed at the base of the fire and sweeping left to right until the flames appear to go out.</a:t>
            </a:r>
          </a:p>
          <a:p>
            <a:pPr eaLnBrk="1" hangingPunct="1"/>
            <a:endParaRPr lang="en-US" altLang="en-US"/>
          </a:p>
          <a:p>
            <a:pPr eaLnBrk="1" hangingPunct="1">
              <a:buFont typeface="Wingdings 2" pitchFamily="18" charset="2"/>
              <a:buNone/>
            </a:pP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Is the Fire Out?</a:t>
            </a:r>
          </a:p>
        </p:txBody>
      </p:sp>
      <p:sp>
        <p:nvSpPr>
          <p:cNvPr id="31747" name="Content Placeholder 2"/>
          <p:cNvSpPr>
            <a:spLocks noGrp="1"/>
          </p:cNvSpPr>
          <p:nvPr>
            <p:ph idx="1"/>
          </p:nvPr>
        </p:nvSpPr>
        <p:spPr/>
        <p:txBody>
          <a:bodyPr/>
          <a:lstStyle/>
          <a:p>
            <a:pPr eaLnBrk="1" hangingPunct="1"/>
            <a:r>
              <a:rPr lang="en-US" altLang="en-US"/>
              <a:t>Once the fire goes out slowly back away from the area, never turning your back on the area.</a:t>
            </a:r>
          </a:p>
          <a:p>
            <a:pPr eaLnBrk="1" hangingPunct="1"/>
            <a:r>
              <a:rPr lang="en-US" altLang="en-US"/>
              <a:t>If the fire re-ignites, repeat the process.</a:t>
            </a:r>
          </a:p>
          <a:p>
            <a:pPr eaLnBrk="1" hangingPunct="1"/>
            <a:r>
              <a:rPr lang="en-US" altLang="en-US"/>
              <a:t>Continue to do this until the fire stays out or you run out of extinguishing agent.</a:t>
            </a:r>
          </a:p>
          <a:p>
            <a:pPr eaLnBrk="1" hangingPunct="1"/>
            <a:r>
              <a:rPr lang="en-US" altLang="en-US"/>
              <a:t>If the fire does not go out or will not stay out leave the area immediately.</a:t>
            </a:r>
          </a:p>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pPr eaLnBrk="1" fontAlgn="auto" hangingPunct="1">
              <a:spcAft>
                <a:spcPts val="0"/>
              </a:spcAft>
              <a:defRPr/>
            </a:pPr>
            <a:r>
              <a:rPr lang="en-US" dirty="0"/>
              <a:t>Facility procedures</a:t>
            </a:r>
          </a:p>
        </p:txBody>
      </p:sp>
      <p:sp>
        <p:nvSpPr>
          <p:cNvPr id="3" name="Content Placeholder 2"/>
          <p:cNvSpPr>
            <a:spLocks noGrp="1"/>
          </p:cNvSpPr>
          <p:nvPr>
            <p:ph idx="1"/>
          </p:nvPr>
        </p:nvSpPr>
        <p:spPr>
          <a:xfrm>
            <a:off x="533400" y="2438400"/>
            <a:ext cx="8229600" cy="3962400"/>
          </a:xfrm>
        </p:spPr>
        <p:txBody>
          <a:bodyPr>
            <a:normAutofit/>
          </a:bodyPr>
          <a:lstStyle/>
          <a:p>
            <a:pPr marL="651510" indent="-514350" eaLnBrk="1" fontAlgn="auto" hangingPunct="1">
              <a:spcAft>
                <a:spcPts val="0"/>
              </a:spcAft>
              <a:buClr>
                <a:schemeClr val="tx1">
                  <a:shade val="95000"/>
                </a:schemeClr>
              </a:buClr>
              <a:buFont typeface="Wingdings 2" pitchFamily="18" charset="2"/>
              <a:buNone/>
              <a:defRPr/>
            </a:pPr>
            <a:r>
              <a:rPr lang="en-US" dirty="0"/>
              <a:t>In case of Fire:</a:t>
            </a:r>
          </a:p>
          <a:p>
            <a:pPr marL="651510" indent="-514350" eaLnBrk="1" fontAlgn="auto" hangingPunct="1">
              <a:spcAft>
                <a:spcPts val="0"/>
              </a:spcAft>
              <a:buClr>
                <a:schemeClr val="tx1">
                  <a:shade val="95000"/>
                </a:schemeClr>
              </a:buClr>
              <a:buFont typeface="Arial" pitchFamily="34" charset="0"/>
              <a:buChar char="•"/>
              <a:defRPr/>
            </a:pPr>
            <a:r>
              <a:rPr lang="en-US" dirty="0"/>
              <a:t>Control the fire if it is reasonably safe to do so.</a:t>
            </a:r>
          </a:p>
          <a:p>
            <a:pPr marL="651510" indent="-514350" eaLnBrk="1" fontAlgn="auto" hangingPunct="1">
              <a:spcAft>
                <a:spcPts val="0"/>
              </a:spcAft>
              <a:buClr>
                <a:schemeClr val="tx1">
                  <a:shade val="95000"/>
                </a:schemeClr>
              </a:buClr>
              <a:buFont typeface="Arial" pitchFamily="34" charset="0"/>
              <a:buChar char="•"/>
              <a:defRPr/>
            </a:pPr>
            <a:r>
              <a:rPr lang="en-US" dirty="0"/>
              <a:t>Contact a supervisor / emergency coordinator immediately</a:t>
            </a:r>
          </a:p>
          <a:p>
            <a:pPr marL="548640" indent="-411480" eaLnBrk="1" fontAlgn="auto" hangingPunct="1">
              <a:spcAft>
                <a:spcPts val="0"/>
              </a:spcAft>
              <a:buClr>
                <a:schemeClr val="tx1">
                  <a:shade val="95000"/>
                </a:schemeClr>
              </a:buClr>
              <a:buFont typeface="Wingdings 2" pitchFamily="18" charset="2"/>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Notify the Fire Department</a:t>
            </a:r>
          </a:p>
        </p:txBody>
      </p:sp>
      <p:sp>
        <p:nvSpPr>
          <p:cNvPr id="32771" name="Content Placeholder 2"/>
          <p:cNvSpPr>
            <a:spLocks noGrp="1"/>
          </p:cNvSpPr>
          <p:nvPr>
            <p:ph idx="1"/>
          </p:nvPr>
        </p:nvSpPr>
        <p:spPr/>
        <p:txBody>
          <a:bodyPr/>
          <a:lstStyle/>
          <a:p>
            <a:pPr eaLnBrk="1" hangingPunct="1"/>
            <a:r>
              <a:rPr lang="en-US" altLang="en-US"/>
              <a:t>The Fire Department should be notified of all fires even if you think you have them out.</a:t>
            </a:r>
          </a:p>
          <a:p>
            <a:pPr eaLnBrk="1" hangingPunct="1"/>
            <a:r>
              <a:rPr lang="en-US" altLang="en-US"/>
              <a:t>Fire or hot smoldering material could be hidden within walls or other concealed areas of your facility.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pPr eaLnBrk="1" fontAlgn="auto" hangingPunct="1">
              <a:spcAft>
                <a:spcPts val="0"/>
              </a:spcAft>
              <a:defRPr/>
            </a:pPr>
            <a:r>
              <a:rPr lang="en-US" dirty="0"/>
              <a:t>Questions on </a:t>
            </a:r>
            <a:br>
              <a:rPr lang="en-US" dirty="0"/>
            </a:br>
            <a:r>
              <a:rPr lang="en-US" dirty="0"/>
              <a:t>Fire Extinguisher </a:t>
            </a:r>
            <a:br>
              <a:rPr lang="en-US" dirty="0"/>
            </a:br>
            <a:r>
              <a:rPr lang="en-US" dirty="0"/>
              <a:t>Use?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fontScale="90000"/>
          </a:bodyPr>
          <a:lstStyle/>
          <a:p>
            <a:pPr eaLnBrk="1" fontAlgn="auto" hangingPunct="1">
              <a:spcAft>
                <a:spcPts val="0"/>
              </a:spcAft>
              <a:defRPr/>
            </a:pPr>
            <a:r>
              <a:rPr lang="en-US" dirty="0"/>
              <a:t>Fire prevention is the best extinguisher!</a:t>
            </a:r>
          </a:p>
        </p:txBody>
      </p:sp>
      <p:sp>
        <p:nvSpPr>
          <p:cNvPr id="34819" name="Content Placeholder 2"/>
          <p:cNvSpPr>
            <a:spLocks noGrp="1"/>
          </p:cNvSpPr>
          <p:nvPr>
            <p:ph idx="1"/>
          </p:nvPr>
        </p:nvSpPr>
        <p:spPr>
          <a:xfrm>
            <a:off x="457200" y="3810000"/>
            <a:ext cx="8229600" cy="609600"/>
          </a:xfrm>
        </p:spPr>
        <p:txBody>
          <a:bodyPr/>
          <a:lstStyle/>
          <a:p>
            <a:pPr algn="ctr" eaLnBrk="1" hangingPunct="1">
              <a:buFont typeface="Wingdings 2" pitchFamily="18" charset="2"/>
              <a:buNone/>
            </a:pPr>
            <a:r>
              <a:rPr lang="en-US" altLang="en-US"/>
              <a:t>A fire that never starts never needs put out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eaLnBrk="1" fontAlgn="auto" hangingPunct="1">
              <a:spcAft>
                <a:spcPts val="0"/>
              </a:spcAft>
              <a:defRPr/>
            </a:pPr>
            <a:r>
              <a:rPr lang="en-US" dirty="0"/>
              <a:t>Fire Extinguishers</a:t>
            </a:r>
          </a:p>
        </p:txBody>
      </p:sp>
      <p:pic>
        <p:nvPicPr>
          <p:cNvPr id="12293" name="Picture 5"/>
          <p:cNvPicPr>
            <a:picLocks noChangeAspect="1" noChangeArrowheads="1"/>
          </p:cNvPicPr>
          <p:nvPr/>
        </p:nvPicPr>
        <p:blipFill>
          <a:blip r:embed="rId2" cstate="print"/>
          <a:srcRect/>
          <a:stretch>
            <a:fillRect/>
          </a:stretch>
        </p:blipFill>
        <p:spPr bwMode="auto">
          <a:xfrm>
            <a:off x="2667000" y="1600200"/>
            <a:ext cx="3835993" cy="4648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Should you fight the fire?</a:t>
            </a:r>
          </a:p>
        </p:txBody>
      </p:sp>
      <p:sp>
        <p:nvSpPr>
          <p:cNvPr id="7171" name="Content Placeholder 2"/>
          <p:cNvSpPr>
            <a:spLocks noGrp="1"/>
          </p:cNvSpPr>
          <p:nvPr>
            <p:ph idx="1"/>
          </p:nvPr>
        </p:nvSpPr>
        <p:spPr/>
        <p:txBody>
          <a:bodyPr/>
          <a:lstStyle/>
          <a:p>
            <a:pPr eaLnBrk="1" hangingPunct="1"/>
            <a:r>
              <a:rPr lang="en-US" altLang="en-US"/>
              <a:t>Have you read the instructions and are you familiar with fire extinguisher use prior to the fire.</a:t>
            </a:r>
          </a:p>
          <a:p>
            <a:pPr lvl="1" eaLnBrk="1" hangingPunct="1"/>
            <a:r>
              <a:rPr lang="en-US" altLang="en-US"/>
              <a:t>If not leave the building immediately.</a:t>
            </a:r>
          </a:p>
          <a:p>
            <a:pPr eaLnBrk="1" hangingPunct="1"/>
            <a:r>
              <a:rPr lang="en-US" altLang="en-US"/>
              <a:t>Make sure the fire is contained to a small area and not spreading.</a:t>
            </a:r>
          </a:p>
          <a:p>
            <a:pPr lvl="1" eaLnBrk="1" hangingPunct="1"/>
            <a:r>
              <a:rPr lang="en-US" altLang="en-US"/>
              <a:t>As a general rule of thumb if the fire is larger than your average garbage can it is probably too large to fight with a portable fire extinguisher. It is reckless and dangerous to fight a fire larger than this. Leave the building immediately!</a:t>
            </a:r>
          </a:p>
          <a:p>
            <a:pPr lvl="1" eaLnBrk="1" hangingPunct="1"/>
            <a:endParaRPr lang="en-US" altLang="en-US"/>
          </a:p>
          <a:p>
            <a:pPr eaLnBrk="1" hangingPunct="1">
              <a:buFont typeface="Wingdings 2" pitchFamily="18" charset="2"/>
              <a:buNone/>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Before you Begin </a:t>
            </a:r>
            <a:br>
              <a:rPr lang="en-US" dirty="0"/>
            </a:br>
            <a:r>
              <a:rPr lang="en-US" dirty="0"/>
              <a:t>to Fight the Fire…</a:t>
            </a:r>
          </a:p>
        </p:txBody>
      </p:sp>
      <p:sp>
        <p:nvSpPr>
          <p:cNvPr id="3" name="Content Placeholder 2"/>
          <p:cNvSpPr>
            <a:spLocks noGrp="1"/>
          </p:cNvSpPr>
          <p:nvPr>
            <p:ph idx="1"/>
          </p:nvPr>
        </p:nvSpPr>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en-US" b="1" dirty="0"/>
              <a:t>Make sure everyone has left or is leaving the building.</a:t>
            </a:r>
            <a:endParaRPr lang="en-US" sz="3200" dirty="0"/>
          </a:p>
          <a:p>
            <a:pPr marL="868680" lvl="1" indent="-283464" eaLnBrk="1" fontAlgn="auto" hangingPunct="1">
              <a:spcAft>
                <a:spcPts val="0"/>
              </a:spcAft>
              <a:buFont typeface="Wingdings 2"/>
              <a:buChar char=""/>
              <a:defRPr/>
            </a:pPr>
            <a:r>
              <a:rPr lang="en-US" dirty="0"/>
              <a:t>Follow your preplanned evacuation plan if you have one.</a:t>
            </a:r>
            <a:endParaRPr lang="en-US" sz="3600" dirty="0"/>
          </a:p>
          <a:p>
            <a:pPr marL="548640" indent="-411480" eaLnBrk="1" fontAlgn="auto" hangingPunct="1">
              <a:spcAft>
                <a:spcPts val="0"/>
              </a:spcAft>
              <a:buClr>
                <a:schemeClr val="tx1">
                  <a:shade val="95000"/>
                </a:schemeClr>
              </a:buClr>
              <a:buFont typeface="Wingdings 2"/>
              <a:buChar char=""/>
              <a:defRPr/>
            </a:pPr>
            <a:r>
              <a:rPr lang="en-US" b="1" dirty="0"/>
              <a:t>Make sure that someone has called 911 to notify the fire department.</a:t>
            </a:r>
            <a:endParaRPr lang="en-US" sz="3200" dirty="0"/>
          </a:p>
          <a:p>
            <a:pPr marL="868680" lvl="1" indent="-283464" eaLnBrk="1" fontAlgn="auto" hangingPunct="1">
              <a:spcAft>
                <a:spcPts val="0"/>
              </a:spcAft>
              <a:buFont typeface="Wingdings 2"/>
              <a:buChar char=""/>
              <a:defRPr/>
            </a:pPr>
            <a:r>
              <a:rPr lang="en-US" dirty="0"/>
              <a:t>The fire department should be notified of all fires even if you think you have extinguished the fire.</a:t>
            </a:r>
          </a:p>
          <a:p>
            <a:pPr marL="548640" indent="-411480" eaLnBrk="1" fontAlgn="auto" hangingPunct="1">
              <a:spcAft>
                <a:spcPts val="0"/>
              </a:spcAft>
              <a:buClr>
                <a:schemeClr val="tx1">
                  <a:shade val="95000"/>
                </a:schemeClr>
              </a:buClr>
              <a:buFont typeface="Wingdings 2"/>
              <a:buChar char=""/>
              <a:defRPr/>
            </a:pPr>
            <a:r>
              <a:rPr lang="en-US" b="1" dirty="0"/>
              <a:t>Be sure that you have an unobstructed escape route to which the fire will not spread.</a:t>
            </a:r>
            <a:endParaRPr lang="en-US" sz="3200" dirty="0"/>
          </a:p>
          <a:p>
            <a:pPr marL="868680" lvl="1" indent="-283464" eaLnBrk="1" fontAlgn="auto" hangingPunct="1">
              <a:spcAft>
                <a:spcPts val="0"/>
              </a:spcAft>
              <a:buFont typeface="Wingdings 2"/>
              <a:buChar char=""/>
              <a:defRPr/>
            </a:pPr>
            <a:r>
              <a:rPr lang="en-US" dirty="0"/>
              <a:t>The smoke from the fire combined with the cloud of extinguishing agent that will result from the discharging of the extinguisher will make it difficult to see.</a:t>
            </a:r>
            <a:endParaRPr lang="en-US" sz="3600" dirty="0"/>
          </a:p>
          <a:p>
            <a:pPr marL="548640" indent="-411480" eaLnBrk="1" fontAlgn="auto" hangingPunct="1">
              <a:spcAft>
                <a:spcPts val="0"/>
              </a:spcAft>
              <a:buClr>
                <a:schemeClr val="tx1">
                  <a:shade val="95000"/>
                </a:schemeClr>
              </a:buClr>
              <a:buFont typeface="Wingdings 2"/>
              <a:buChar char=""/>
              <a:defRPr/>
            </a:pPr>
            <a:r>
              <a:rPr lang="en-US" b="1" dirty="0"/>
              <a:t>Be sure that you have the proper extinguisher for the material that is burning.</a:t>
            </a:r>
            <a:endParaRPr lang="en-US" sz="3200" dirty="0"/>
          </a:p>
          <a:p>
            <a:pPr marL="868680" lvl="1" indent="-283464" eaLnBrk="1" fontAlgn="auto" hangingPunct="1">
              <a:spcAft>
                <a:spcPts val="0"/>
              </a:spcAft>
              <a:buFont typeface="Wingdings 2"/>
              <a:buChar char=""/>
              <a:defRPr/>
            </a:pPr>
            <a:r>
              <a:rPr lang="en-US" dirty="0"/>
              <a:t>Using the improper type of extinguisher could cause the fire to intensify and grow in size.</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pPr eaLnBrk="1" fontAlgn="auto" hangingPunct="1">
              <a:spcAft>
                <a:spcPts val="0"/>
              </a:spcAft>
              <a:defRPr/>
            </a:pPr>
            <a:r>
              <a:rPr lang="en-US" dirty="0"/>
              <a:t>Types of </a:t>
            </a:r>
            <a:br>
              <a:rPr lang="en-US" dirty="0"/>
            </a:br>
            <a:r>
              <a:rPr lang="en-US" dirty="0"/>
              <a:t>Fire Extinguishers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Class A</a:t>
            </a:r>
          </a:p>
        </p:txBody>
      </p:sp>
      <p:sp>
        <p:nvSpPr>
          <p:cNvPr id="10243" name="Content Placeholder 2"/>
          <p:cNvSpPr>
            <a:spLocks noGrp="1"/>
          </p:cNvSpPr>
          <p:nvPr>
            <p:ph idx="1"/>
          </p:nvPr>
        </p:nvSpPr>
        <p:spPr>
          <a:xfrm>
            <a:off x="457200" y="1600200"/>
            <a:ext cx="8229600" cy="2362200"/>
          </a:xfrm>
        </p:spPr>
        <p:txBody>
          <a:bodyPr/>
          <a:lstStyle/>
          <a:p>
            <a:pPr algn="ctr" eaLnBrk="1" hangingPunct="1">
              <a:buFont typeface="Wingdings 2" pitchFamily="18" charset="2"/>
              <a:buNone/>
            </a:pPr>
            <a:r>
              <a:rPr lang="en-US" altLang="en-US"/>
              <a:t>Class “A” extinguishers will put out fires in ordinary combustibles, such as wood and paper. The numerical rating for this class of fire extinguisher holds the amount of fire it will extinguish.</a:t>
            </a:r>
          </a:p>
          <a:p>
            <a:pPr eaLnBrk="1" hangingPunct="1"/>
            <a:endParaRPr lang="en-US" altLang="en-US"/>
          </a:p>
        </p:txBody>
      </p:sp>
      <p:pic>
        <p:nvPicPr>
          <p:cNvPr id="10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343400"/>
            <a:ext cx="16764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A Trian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419600"/>
            <a:ext cx="15700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Class A</a:t>
            </a:r>
          </a:p>
        </p:txBody>
      </p:sp>
      <p:pic>
        <p:nvPicPr>
          <p:cNvPr id="6" name="Picture 5" descr="PE ABC &amp; PW.JPG"/>
          <p:cNvPicPr>
            <a:picLocks noChangeAspect="1"/>
          </p:cNvPicPr>
          <p:nvPr/>
        </p:nvPicPr>
        <p:blipFill>
          <a:blip r:embed="rId2" cstate="print"/>
          <a:stretch>
            <a:fillRect/>
          </a:stretch>
        </p:blipFill>
        <p:spPr>
          <a:xfrm>
            <a:off x="2743200" y="1524000"/>
            <a:ext cx="3733800" cy="4978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952</TotalTime>
  <Words>757</Words>
  <Application>Microsoft Office PowerPoint</Application>
  <PresentationFormat>On-screen Show (4:3)</PresentationFormat>
  <Paragraphs>81</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Book Antiqua</vt:lpstr>
      <vt:lpstr>Calibri</vt:lpstr>
      <vt:lpstr>Lucida Sans</vt:lpstr>
      <vt:lpstr>Wingdings</vt:lpstr>
      <vt:lpstr>Wingdings 2</vt:lpstr>
      <vt:lpstr>Wingdings 3</vt:lpstr>
      <vt:lpstr>Apex</vt:lpstr>
      <vt:lpstr>fire extinguisher training</vt:lpstr>
      <vt:lpstr>Objectives</vt:lpstr>
      <vt:lpstr>Facility procedures</vt:lpstr>
      <vt:lpstr>Fire Extinguishers</vt:lpstr>
      <vt:lpstr>Should you fight the fire?</vt:lpstr>
      <vt:lpstr>Before you Begin  to Fight the Fire…</vt:lpstr>
      <vt:lpstr>Types of  Fire Extinguishers</vt:lpstr>
      <vt:lpstr>Class A</vt:lpstr>
      <vt:lpstr>Class A</vt:lpstr>
      <vt:lpstr>Class B</vt:lpstr>
      <vt:lpstr>Class B</vt:lpstr>
      <vt:lpstr>Class C</vt:lpstr>
      <vt:lpstr>Class C</vt:lpstr>
      <vt:lpstr>Class D</vt:lpstr>
      <vt:lpstr>Class D</vt:lpstr>
      <vt:lpstr>Class K</vt:lpstr>
      <vt:lpstr>Class K</vt:lpstr>
      <vt:lpstr>Multi-Class Ratings</vt:lpstr>
      <vt:lpstr>Multi-Class Ratings</vt:lpstr>
      <vt:lpstr>Fire Extinguisher Use</vt:lpstr>
      <vt:lpstr>Remember :</vt:lpstr>
      <vt:lpstr>What is the PASS Procedure?</vt:lpstr>
      <vt:lpstr>(P) Pull the Pin</vt:lpstr>
      <vt:lpstr>(P) Pull the Pin</vt:lpstr>
      <vt:lpstr>(A) Aim Low</vt:lpstr>
      <vt:lpstr>(S) Squeeze the Handle</vt:lpstr>
      <vt:lpstr>(S) Squeeze the Handle</vt:lpstr>
      <vt:lpstr>(S) Sweep Side to Side</vt:lpstr>
      <vt:lpstr>Is the Fire Out?</vt:lpstr>
      <vt:lpstr>Notify the Fire Department</vt:lpstr>
      <vt:lpstr>Questions on  Fire Extinguisher  Use? </vt:lpstr>
      <vt:lpstr>Fire prevention is the best extinguisher!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Fire Safety training</dc:title>
  <dc:creator>Kevin F. Adams</dc:creator>
  <cp:lastModifiedBy>Geoffrey W. Miller</cp:lastModifiedBy>
  <cp:revision>66</cp:revision>
  <cp:lastPrinted>2015-05-13T11:53:43Z</cp:lastPrinted>
  <dcterms:created xsi:type="dcterms:W3CDTF">2011-09-26T01:14:13Z</dcterms:created>
  <dcterms:modified xsi:type="dcterms:W3CDTF">2019-05-03T16:49:44Z</dcterms:modified>
</cp:coreProperties>
</file>